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5"/>
    <p:sldMasterId id="2147483778" r:id="rId6"/>
  </p:sldMasterIdLst>
  <p:notesMasterIdLst>
    <p:notesMasterId r:id="rId11"/>
  </p:notesMasterIdLst>
  <p:sldIdLst>
    <p:sldId id="262" r:id="rId7"/>
    <p:sldId id="301" r:id="rId8"/>
    <p:sldId id="300" r:id="rId9"/>
    <p:sldId id="30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99" autoAdjust="0"/>
    <p:restoredTop sz="96400" autoAdjust="0"/>
  </p:normalViewPr>
  <p:slideViewPr>
    <p:cSldViewPr snapToGrid="0">
      <p:cViewPr>
        <p:scale>
          <a:sx n="75" d="100"/>
          <a:sy n="75" d="100"/>
        </p:scale>
        <p:origin x="2064" y="8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91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Напомните о создании шаблонов для автоматического выполнения ряда расчетов после вставки данных из SurveyCTO.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575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Обзор программы дня с акцентом на том, что сегодня необходимо выполнить четыре упражнения, направленные на получение практического опыта работы с ключевыми компонентами оценки.  Так что сегодня нужно будет не только сидеть и слушать или скучать за презентациями. Мы закончим часть технической работы по CMM и КПЭ, которая осталась со вчерашнего дня, а затем посвятим большую часть времени обсуждению аспектов управления и планирования. В конце нам предстоит поработать с дополнительными техническими данными по SurveyCTO, о которой вы уже много слышали.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15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57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0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1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0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7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3905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5977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4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773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2692D-B03F-4E8C-BF84-D8F6417D1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4D0595-6AF2-449D-B7A1-93BE09355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AB48D-081B-4742-9775-C598926F8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74443-9584-4353-93BB-F2D3828BD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58B2F-AC54-483B-9C7A-50A2AB6B9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25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A1F2A-DF40-4712-8041-797F4B9C0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E5CE-2ED4-49FD-84EE-ABEF65642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607D-4637-48DD-B93E-EF6D13371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1A64B-9E7D-4EF8-A883-C74AA7D9F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95263-DBB8-4C1C-94ED-10A73B1F9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378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21EF4-2747-42D1-8262-50E5FCE26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9804B-2ADB-4DB6-9746-2A5EE4591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1A55A-86B1-4B35-8A1F-B66A81E1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D8BDD-1C12-483B-8E8E-0525F4550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90C6D-69DA-4DB6-929B-8D42001C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68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88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C6EE0-4359-451B-91C1-40D6A0F0B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FAEE0-0594-4CF3-B5B5-4456DC4461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3C50AF-C18F-48CD-A578-20BE3DB808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103C6-BF33-47E5-847A-560A0C0D9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FD7D1-D9D3-4722-83B7-654D9C3C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A9B9B-6AFB-49C0-90DC-5D52FAFB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2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80D1D-6D12-462D-99B7-3FA5FA400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1F70D-A3DF-43D6-BC98-0470064A2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ADB702-A8DA-429A-B324-AFBFD7855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B67F98-F5C9-421B-AA7D-20657E8F22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38C72-BAAC-48BD-BBC9-AF88ED44C0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E7E763-3F9E-42E1-9C47-320103BD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E179AC-A7F1-4062-8078-BF6F71EF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A567B2-FBA6-46E3-8097-CFB1D8C2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83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BF491-4EFE-4702-AC9E-93E86BD3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6C05DE-7245-435B-8704-1D7FABE12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BF93C-B6B3-4D37-B10F-A62272343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734DB3-0B81-4DD3-917C-1D2B3B4CF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48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96D5E8-DBDF-47D0-80CA-145D270FB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42BD02-7C9C-4B48-A612-66E01CBD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8FB6D5-8D45-47F9-88B2-70922463E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827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2CA13-67EA-481D-B0E1-6DF004E56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33B88-8E10-4170-BB68-1EBF4668F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7A5BC-F55B-4229-B12D-2C1D95197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7B450-EB01-49B8-AC21-6F282F44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FBCB1-3696-4CB1-B775-8BA98089F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48271-1179-45AD-8EB8-B56C23AE5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088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05AA8-6CBD-4953-8705-0803D53AA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25C7B3-217F-44A2-8947-840CB2DC04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163C7-B711-4A99-A017-BBF2701FF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87B26-DF1E-4E96-B0EE-ED5AE8351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5B9D2-CF21-49CC-8623-9807F2B36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F181A4-177B-47FF-9DCD-F058012C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18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E1BDA-69C0-4227-98F3-934D9AE2E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0E3D05-5E34-4A80-9E33-23145DD6A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3234E-468B-4C2B-8026-BEA92465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AE927-B3BB-409A-BADE-949A2EFCA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72F0F-A864-450A-8D0B-46667DE8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723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B18D5C-E7CF-432F-B84B-E0C142F4D7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C2105-D8E6-464D-ACD0-B31AC1542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AFA45-462C-4168-ABED-6ABDF587A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5DB5E-CA19-427F-B953-B5BC00F6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84221-204C-46E6-AF68-DCE091BE8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63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7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9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0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4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6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7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656F11-BD07-42BF-A9F5-61108ADA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4C859-9455-4E73-B4B4-2B046029E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9BA67-EBFC-4D23-AA63-F4CC3A5D7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3CA27-B7F4-48DD-BBCD-C7A88370A6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C6531-DD8A-432B-ACCC-4B461C915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30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День 3:  Обзор дня и процесса</a:t>
            </a:r>
            <a:endParaRPr kumimoji="0" lang="ru-R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2310884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542" y="482996"/>
            <a:ext cx="9065623" cy="580800"/>
          </a:xfrm>
        </p:spPr>
        <p:txBody>
          <a:bodyPr>
            <a:noAutofit/>
          </a:bodyPr>
          <a:lstStyle/>
          <a:p>
            <a:pPr marL="58738" lvl="1" indent="-1588" algn="ctr" defTabSz="912778" rtl="0">
              <a:spcBef>
                <a:spcPct val="20000"/>
              </a:spcBef>
              <a:spcAft>
                <a:spcPct val="0"/>
              </a:spcAft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задач обучения дня 2</a:t>
            </a:r>
            <a:endParaRPr lang="ru-Ru" altLang="en-US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9779"/>
            <a:ext cx="10515600" cy="4351338"/>
          </a:xfrm>
        </p:spPr>
        <p:txBody>
          <a:bodyPr>
            <a:noAutofit/>
          </a:bodyPr>
          <a:lstStyle/>
          <a:p>
            <a:pPr marL="457182" lvl="1" indent="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Полностью понять</a:t>
            </a:r>
            <a:endParaRPr lang="ru-Ru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инструмент СММ, используемый для оценки национальной цепи поставок, включая его подробное содержание и структуру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КПЭ оценки национальной цепи поставок, их определения и способы измерения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Аналитические возможности оценки национальной цепи поставок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6638" y="156754"/>
            <a:ext cx="9372600" cy="769173"/>
          </a:xfrm>
        </p:spPr>
        <p:txBody>
          <a:bodyPr>
            <a:normAutofit/>
          </a:bodyPr>
          <a:lstStyle/>
          <a:p>
            <a:pPr rtl="0" eaLnBrk="1" hangingPunct="1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3: Обзор процесса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147997"/>
            <a:ext cx="11668186" cy="5499224"/>
          </a:xfrm>
        </p:spPr>
        <p:txBody>
          <a:bodyPr>
            <a:noAutofit/>
          </a:bodyPr>
          <a:lstStyle/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Финальное обсуждение анализа CMM и КПЭ</a:t>
            </a:r>
            <a:r>
              <a:rPr lang="ru-Ru" sz="2800" b="0" i="0" u="none" baseline="0">
                <a:solidFill>
                  <a:srgbClr val="FF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*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Процесс и методология NSCA: 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Планирование оценки</a:t>
            </a:r>
            <a:r>
              <a:rPr lang="ru-Ru" sz="2800" b="0" i="0" u="none" baseline="0">
                <a:solidFill>
                  <a:srgbClr val="FF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*</a:t>
            </a: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Вовлечение заинтересованных сторон</a:t>
            </a:r>
            <a:endParaRPr lang="ru-Ru" alt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Определение объема работ и адаптация</a:t>
            </a:r>
            <a:endParaRPr lang="ru-Ru" alt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Формирование команды</a:t>
            </a:r>
            <a:r>
              <a:rPr lang="ru-Ru" sz="2800" b="0" i="0" u="none" baseline="0">
                <a:solidFill>
                  <a:srgbClr val="FF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*</a:t>
            </a:r>
            <a:endParaRPr lang="ru-Ru" alt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Выбор объекта и выборка </a:t>
            </a: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Сбор данных</a:t>
            </a:r>
            <a:r>
              <a:rPr lang="ru-Ru" sz="2800" b="0" i="0" u="none" baseline="0">
                <a:solidFill>
                  <a:srgbClr val="FF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*</a:t>
            </a: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Введение в SurveyCTO</a:t>
            </a:r>
            <a:endParaRPr lang="ru-Ru" alt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60" name="Footer Placeholder 4">
            <a:extLst>
              <a:ext uri="{FF2B5EF4-FFF2-40B4-BE49-F238E27FC236}">
                <a16:creationId xmlns:a16="http://schemas.microsoft.com/office/drawing/2014/main" id="{18F6B5FA-4F54-4748-9923-658B0CC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2347688" y="6489700"/>
            <a:ext cx="7583712" cy="2694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0"/>
            <a:r>
              <a:rPr lang="ru-Ru" sz="1800" b="0" i="0" u="none" baseline="0">
                <a:solidFill>
                  <a:srgbClr val="FF00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* включая практические занятия и ролевую игру</a:t>
            </a:r>
          </a:p>
          <a:p>
            <a:endParaRPr lang="ru-Ru" altLang="en-US" sz="1800" dirty="0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250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7" y="482996"/>
            <a:ext cx="12183294" cy="580800"/>
          </a:xfrm>
        </p:spPr>
        <p:txBody>
          <a:bodyPr>
            <a:noAutofit/>
          </a:bodyPr>
          <a:lstStyle/>
          <a:p>
            <a:pPr marL="58738" lvl="1" indent="-1588" algn="ctr" defTabSz="912778" rtl="0">
              <a:spcBef>
                <a:spcPct val="20000"/>
              </a:spcBef>
              <a:spcAft>
                <a:spcPct val="0"/>
              </a:spcAft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Нужна дополнительная помощь по шаблонам?</a:t>
            </a:r>
            <a:endParaRPr lang="ru-Ru" altLang="en-US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5298" y="1715093"/>
            <a:ext cx="9604102" cy="4351338"/>
          </a:xfrm>
        </p:spPr>
        <p:txBody>
          <a:bodyPr>
            <a:normAutofit/>
          </a:bodyPr>
          <a:lstStyle/>
          <a:p>
            <a:pPr marL="457182" lvl="1" indent="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32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Встретьтесь за обедом с Лорой или Артуром!</a:t>
            </a:r>
          </a:p>
          <a:p>
            <a:pPr marL="457182" lvl="1" indent="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indent="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32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	– Четверг:  Лора</a:t>
            </a:r>
          </a:p>
          <a:p>
            <a:pPr marL="457182" lvl="1" indent="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indent="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32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	– Пятница:   Артур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defTabSz="912778" rtl="0">
              <a:lnSpc>
                <a:spcPct val="100000"/>
              </a:lnSpc>
            </a:pPr>
            <a:endParaRPr lang="ru-Ru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</a:pPr>
            <a:endParaRPr lang="ru-Ru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</a:pPr>
            <a:endParaRPr lang="ru-Ru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</a:pPr>
            <a:endParaRPr lang="ru-Ru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2399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439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91EF96-F888-44BB-8AFE-C5F28BA9887D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8d7096d6-fc66-4344-9e3f-2445529a09f6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53D06A6-0CEF-4CF6-B5AA-8712F456E3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CAF4E2-3022-4A90-88AD-6F52FF6D9325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4C7D7344-FA03-49C5-AE85-BFD5C2B75CBB}"/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266</Words>
  <Application>Microsoft Office PowerPoint</Application>
  <PresentationFormat>Widescreen</PresentationFormat>
  <Paragraphs>41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1_Office Theme</vt:lpstr>
      <vt:lpstr>PowerPoint Presentation</vt:lpstr>
      <vt:lpstr>Обзор задач обучения дня 2</vt:lpstr>
      <vt:lpstr>День 3: Обзор процесса </vt:lpstr>
      <vt:lpstr>Нужна дополнительная помощь по шаблонам?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29</cp:revision>
  <cp:lastPrinted>2022-08-09T07:15:14Z</cp:lastPrinted>
  <dcterms:created xsi:type="dcterms:W3CDTF">2018-05-01T03:53:35Z</dcterms:created>
  <dcterms:modified xsi:type="dcterms:W3CDTF">2022-08-09T07:15:15Z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